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7"/>
  </p:notesMasterIdLst>
  <p:sldIdLst>
    <p:sldId id="897" r:id="rId2"/>
    <p:sldId id="346" r:id="rId3"/>
    <p:sldId id="919" r:id="rId4"/>
    <p:sldId id="920" r:id="rId5"/>
    <p:sldId id="921" r:id="rId6"/>
    <p:sldId id="922" r:id="rId7"/>
    <p:sldId id="924" r:id="rId8"/>
    <p:sldId id="928" r:id="rId9"/>
    <p:sldId id="931" r:id="rId10"/>
    <p:sldId id="927" r:id="rId11"/>
    <p:sldId id="930" r:id="rId12"/>
    <p:sldId id="932" r:id="rId13"/>
    <p:sldId id="925" r:id="rId14"/>
    <p:sldId id="926" r:id="rId15"/>
    <p:sldId id="933" r:id="rId16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1322A4DE-86B3-4B43-B541-C8EEFAF6990C}">
          <p14:sldIdLst>
            <p14:sldId id="897"/>
            <p14:sldId id="346"/>
            <p14:sldId id="919"/>
            <p14:sldId id="920"/>
            <p14:sldId id="921"/>
            <p14:sldId id="922"/>
            <p14:sldId id="924"/>
            <p14:sldId id="928"/>
            <p14:sldId id="931"/>
            <p14:sldId id="927"/>
            <p14:sldId id="930"/>
            <p14:sldId id="932"/>
            <p14:sldId id="925"/>
            <p14:sldId id="926"/>
            <p14:sldId id="93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1DE3"/>
    <a:srgbClr val="FF3300"/>
    <a:srgbClr val="CC00CC"/>
    <a:srgbClr val="FCFEDE"/>
    <a:srgbClr val="FFFFCC"/>
    <a:srgbClr val="F8F80C"/>
    <a:srgbClr val="FAE548"/>
    <a:srgbClr val="F8DC0C"/>
    <a:srgbClr val="FFFF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601" autoAdjust="0"/>
  </p:normalViewPr>
  <p:slideViewPr>
    <p:cSldViewPr>
      <p:cViewPr varScale="1">
        <p:scale>
          <a:sx n="58" d="100"/>
          <a:sy n="58" d="100"/>
        </p:scale>
        <p:origin x="96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78279-879D-493C-9517-1BC65E3F19EA}" type="datetimeFigureOut">
              <a:rPr lang="zh-TW" altLang="en-US" smtClean="0"/>
              <a:t>2023/10/18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167503-C69D-45A5-ADEF-AD31CC2D5C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1792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167503-C69D-45A5-ADEF-AD31CC2D5CAD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2957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167503-C69D-45A5-ADEF-AD31CC2D5CAD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4233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CD78-BC93-442C-862C-D902377ABA24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4173" y="4941168"/>
            <a:ext cx="12206172" cy="1930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534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CD78-BC93-442C-862C-D902377ABA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910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CD78-BC93-442C-862C-D902377ABA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9832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6">
                  <a:lumMod val="75000"/>
                </a:schemeClr>
              </a:buClr>
              <a:defRPr/>
            </a:lvl1pPr>
            <a:lvl2pPr>
              <a:buClr>
                <a:schemeClr val="accent6">
                  <a:lumMod val="75000"/>
                </a:schemeClr>
              </a:buClr>
              <a:defRPr/>
            </a:lvl2pPr>
            <a:lvl3pPr>
              <a:buClr>
                <a:schemeClr val="accent6">
                  <a:lumMod val="75000"/>
                </a:schemeClr>
              </a:buClr>
              <a:defRPr/>
            </a:lvl3pPr>
            <a:lvl4pPr>
              <a:buClr>
                <a:schemeClr val="accent6">
                  <a:lumMod val="75000"/>
                </a:schemeClr>
              </a:buClr>
              <a:defRPr/>
            </a:lvl4pPr>
            <a:lvl5pPr>
              <a:buClr>
                <a:schemeClr val="accent6">
                  <a:lumMod val="75000"/>
                </a:schemeClr>
              </a:buClr>
              <a:defRPr/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564CD78-BC93-442C-862C-D902377ABA24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77373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5E2BA-F39D-436F-AD73-38687F722658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8817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CD78-BC93-442C-862C-D902377ABA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8856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CD78-BC93-442C-862C-D902377ABA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1815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CD78-BC93-442C-862C-D902377ABA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8309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CD78-BC93-442C-862C-D902377ABA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7583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CD78-BC93-442C-862C-D902377ABA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2191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CD78-BC93-442C-862C-D902377ABA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3377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4564CD78-BC93-442C-862C-D902377ABA24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09156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Font typeface="Wingdings" panose="05000000000000000000" pitchFamily="2" charset="2"/>
        <a:buChar char="Ø"/>
        <a:defRPr sz="3200" kern="1200" baseline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Font typeface="Wingdings" panose="05000000000000000000" pitchFamily="2" charset="2"/>
        <a:buChar char="Ø"/>
        <a:defRPr sz="2800" kern="1200" baseline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Font typeface="Wingdings" panose="05000000000000000000" pitchFamily="2" charset="2"/>
        <a:buChar char="Ø"/>
        <a:defRPr sz="2400" kern="1200" baseline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Font typeface="Wingdings" panose="05000000000000000000" pitchFamily="2" charset="2"/>
        <a:buChar char="Ø"/>
        <a:defRPr sz="2000" kern="1200" baseline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Font typeface="Wingdings" panose="05000000000000000000" pitchFamily="2" charset="2"/>
        <a:buChar char="Ø"/>
        <a:defRPr sz="2000" kern="1200" baseline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7408" y="1352749"/>
            <a:ext cx="10363200" cy="2076251"/>
          </a:xfrm>
        </p:spPr>
        <p:txBody>
          <a:bodyPr>
            <a:noAutofit/>
          </a:bodyPr>
          <a:lstStyle/>
          <a:p>
            <a:pPr algn="ctr"/>
            <a:r>
              <a:rPr lang="en-US" altLang="zh-TW" dirty="0"/>
              <a:t>Student Engagement in Higher Education Governing</a:t>
            </a:r>
            <a:r>
              <a:rPr lang="zh-TW" altLang="en-US" dirty="0"/>
              <a:t> </a:t>
            </a:r>
            <a:r>
              <a:rPr lang="en-US" altLang="zh-TW" dirty="0"/>
              <a:t>in Taiwan: Student Union and Its crucial Role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416" y="4077072"/>
            <a:ext cx="10363200" cy="1428179"/>
          </a:xfrm>
        </p:spPr>
        <p:txBody>
          <a:bodyPr>
            <a:noAutofit/>
          </a:bodyPr>
          <a:lstStyle/>
          <a:p>
            <a:pPr algn="ctr"/>
            <a:r>
              <a:rPr lang="en-GB" altLang="zh-TW" sz="2800" dirty="0">
                <a:solidFill>
                  <a:schemeClr val="tx1"/>
                </a:solidFill>
              </a:rPr>
              <a:t>Distinguished Professor Sheng-Ju Chan</a:t>
            </a:r>
          </a:p>
          <a:p>
            <a:pPr algn="ctr"/>
            <a:r>
              <a:rPr lang="en-US" altLang="zh-TW" sz="2800" dirty="0">
                <a:solidFill>
                  <a:schemeClr val="tx1"/>
                </a:solidFill>
              </a:rPr>
              <a:t>Dean for Student Affairs, </a:t>
            </a:r>
            <a:r>
              <a:rPr lang="en-GB" altLang="zh-TW" sz="2800" dirty="0">
                <a:solidFill>
                  <a:schemeClr val="tx1"/>
                </a:solidFill>
              </a:rPr>
              <a:t>National Chung Cheng University, Taiwan</a:t>
            </a:r>
          </a:p>
          <a:p>
            <a:pPr algn="ctr"/>
            <a:r>
              <a:rPr lang="en-US" altLang="zh-TW" sz="2800" dirty="0">
                <a:solidFill>
                  <a:schemeClr val="tx1"/>
                </a:solidFill>
              </a:rPr>
              <a:t>Adjunct Research Fellow, HEEACT</a:t>
            </a:r>
            <a:endParaRPr lang="zh-TW" altLang="en-US" sz="2800" dirty="0">
              <a:solidFill>
                <a:schemeClr val="tx1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5E2BA-F39D-436F-AD73-38687F722658}" type="slidenum">
              <a:rPr lang="zh-TW" altLang="en-US" smtClean="0"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28375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12B9BF4-593D-410F-9FB0-70CC98C6E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UK</a:t>
            </a:r>
            <a:r>
              <a:rPr lang="zh-TW" altLang="en-US" dirty="0"/>
              <a:t> </a:t>
            </a:r>
            <a:r>
              <a:rPr lang="en-US" altLang="zh-TW" dirty="0"/>
              <a:t>quality code for student engagement (QAA)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075EC40-8A21-46F3-8C88-0E5B37BF6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/>
              <a:t>Core Practices</a:t>
            </a:r>
            <a:r>
              <a:rPr lang="en-US" altLang="zh-TW" dirty="0"/>
              <a:t>: The provider actively engages students, individually and collectively, in the quality of their educational experience </a:t>
            </a:r>
          </a:p>
          <a:p>
            <a:endParaRPr lang="en-US" altLang="zh-TW" dirty="0"/>
          </a:p>
          <a:p>
            <a:r>
              <a:rPr lang="en-US" altLang="zh-TW" b="1" dirty="0"/>
              <a:t>Common Practices</a:t>
            </a:r>
            <a:r>
              <a:rPr lang="en-US" altLang="zh-TW" dirty="0"/>
              <a:t>: The provider engages students individually and collectively in the </a:t>
            </a:r>
            <a:r>
              <a:rPr lang="en-US" altLang="zh-TW" dirty="0">
                <a:solidFill>
                  <a:srgbClr val="FF0000"/>
                </a:solidFill>
              </a:rPr>
              <a:t>development, assurance and enhancement of the quality </a:t>
            </a:r>
            <a:r>
              <a:rPr lang="en-US" altLang="zh-TW" dirty="0"/>
              <a:t>of their educational experience 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9FDB7D1-209C-4DF1-AB81-6C2E95444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CD78-BC93-442C-862C-D902377ABA24}" type="slidenum">
              <a:rPr lang="zh-TW" altLang="en-US" smtClean="0"/>
              <a:pPr/>
              <a:t>10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79379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19D9810-5B1E-402C-B6BC-3F3D73174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Main areas for student engagement (QAA)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6A83000-3DDA-4EA3-A55A-10793410D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/>
              <a:t>Recruitment, selection and admissions; </a:t>
            </a:r>
          </a:p>
          <a:p>
            <a:r>
              <a:rPr lang="en-US" altLang="zh-TW" dirty="0"/>
              <a:t>Induction and transition into higher education; </a:t>
            </a:r>
          </a:p>
          <a:p>
            <a:r>
              <a:rPr lang="en-US" altLang="zh-TW" dirty="0"/>
              <a:t>Course and curriculum design, development and delivery and review; </a:t>
            </a:r>
          </a:p>
          <a:p>
            <a:r>
              <a:rPr lang="en-US" altLang="zh-TW" dirty="0"/>
              <a:t>Learning and teaching; </a:t>
            </a:r>
          </a:p>
          <a:p>
            <a:r>
              <a:rPr lang="en-US" altLang="zh-TW" dirty="0"/>
              <a:t>Learning opportunities and resources; </a:t>
            </a:r>
          </a:p>
          <a:p>
            <a:r>
              <a:rPr lang="en-US" altLang="zh-TW" dirty="0"/>
              <a:t>Student support and guidance; </a:t>
            </a:r>
          </a:p>
          <a:p>
            <a:r>
              <a:rPr lang="en-US" altLang="zh-TW" dirty="0"/>
              <a:t>Assessment and feedback; </a:t>
            </a:r>
          </a:p>
          <a:p>
            <a:r>
              <a:rPr lang="en-US" altLang="zh-TW" dirty="0"/>
              <a:t>Student progression and achievement. 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4185F1A-420B-4E17-8D36-83A46D096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CD78-BC93-442C-862C-D902377ABA24}" type="slidenum">
              <a:rPr lang="zh-TW" altLang="en-US" smtClean="0"/>
              <a:pPr/>
              <a:t>11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66467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D012E46-3D0F-4B50-BA72-B7B2BE567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What we have at Internal QA?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EC6DFBA-3D01-4632-ACDA-AFDFFBE12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There are a wide range of engagement channels at department, college and university level. </a:t>
            </a:r>
          </a:p>
          <a:p>
            <a:r>
              <a:rPr lang="en-US" altLang="zh-TW" dirty="0"/>
              <a:t>Student unions focus on academic rules/regulations (</a:t>
            </a:r>
            <a:r>
              <a:rPr lang="zh-TW" altLang="en-US" dirty="0"/>
              <a:t>學則</a:t>
            </a:r>
            <a:r>
              <a:rPr lang="en-US" altLang="zh-TW" dirty="0"/>
              <a:t>), participation into major committees, health and counseling, labor condition,  students accommodation, security, and learning support and facilities  etc.</a:t>
            </a:r>
          </a:p>
          <a:p>
            <a:r>
              <a:rPr lang="en-US" altLang="zh-TW" dirty="0"/>
              <a:t>These can be broadly regarded as ‘quality assurance’ issues. 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9B26990-BD83-41AF-969D-5FA0955E4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CD78-BC93-442C-862C-D902377ABA24}" type="slidenum">
              <a:rPr lang="zh-TW" altLang="en-US" smtClean="0"/>
              <a:pPr/>
              <a:t>12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12084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E029BFD-AB61-4E6C-B8A7-C60B334B1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Challenges ahead for student as external reviewer at EQA (social agendas)? 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FBA9A9E-E2DA-4128-A81F-4A4015093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sz="2800" dirty="0"/>
              <a:t>Rationales and Justifications: why student? EQA as highly professional work</a:t>
            </a:r>
          </a:p>
          <a:p>
            <a:r>
              <a:rPr lang="en-US" altLang="zh-TW" sz="2800" dirty="0"/>
              <a:t>Legal status? Not that difficult</a:t>
            </a:r>
          </a:p>
          <a:p>
            <a:r>
              <a:rPr lang="en-US" altLang="zh-TW" sz="2800" dirty="0"/>
              <a:t>Cultural barriers? </a:t>
            </a:r>
          </a:p>
          <a:p>
            <a:pPr marL="0" indent="0">
              <a:buNone/>
            </a:pPr>
            <a:r>
              <a:rPr lang="en-US" altLang="zh-TW" sz="2800" dirty="0"/>
              <a:t>    student as </a:t>
            </a:r>
            <a:r>
              <a:rPr lang="en-US" altLang="zh-TW" sz="2800" dirty="0">
                <a:solidFill>
                  <a:srgbClr val="FF0000"/>
                </a:solidFill>
              </a:rPr>
              <a:t>immature body</a:t>
            </a:r>
          </a:p>
          <a:p>
            <a:pPr marL="0" indent="0">
              <a:buNone/>
            </a:pPr>
            <a:r>
              <a:rPr lang="en-US" altLang="zh-TW" sz="2800" dirty="0">
                <a:solidFill>
                  <a:srgbClr val="FF0000"/>
                </a:solidFill>
              </a:rPr>
              <a:t>    reviewer as judge </a:t>
            </a:r>
            <a:r>
              <a:rPr lang="en-US" altLang="zh-TW" sz="2800" dirty="0"/>
              <a:t>student tends to be regarded as unsuitable</a:t>
            </a:r>
          </a:p>
          <a:p>
            <a:r>
              <a:rPr lang="en-US" altLang="zh-TW" sz="2800" dirty="0"/>
              <a:t>Public awareness (no similar example at other public domains) </a:t>
            </a:r>
          </a:p>
          <a:p>
            <a:r>
              <a:rPr lang="en-US" altLang="zh-TW" sz="2800" dirty="0"/>
              <a:t>Lack of professional training and experience (talent shortage)</a:t>
            </a:r>
          </a:p>
          <a:p>
            <a:r>
              <a:rPr lang="en-US" altLang="zh-TW" sz="2800" dirty="0"/>
              <a:t>Political attitudes</a:t>
            </a:r>
          </a:p>
          <a:p>
            <a:endParaRPr lang="en-US" altLang="zh-TW" dirty="0"/>
          </a:p>
          <a:p>
            <a:endParaRPr lang="en-US" altLang="zh-TW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E99080C-3550-4A94-B5EC-57CF6EBA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CD78-BC93-442C-862C-D902377ABA24}" type="slidenum">
              <a:rPr lang="zh-TW" altLang="en-US" smtClean="0"/>
              <a:pPr/>
              <a:t>13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10137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292B41F-8744-4B95-8FB7-B924781EF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Social support and training development for students (practical issues)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FBA3868-B7D7-48C5-A610-05793B47B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/>
              <a:t>Time:  sabbatical leave (for certain credits/hours), financial support for engagement volunteering </a:t>
            </a:r>
          </a:p>
          <a:p>
            <a:r>
              <a:rPr lang="en-US" altLang="zh-TW" dirty="0"/>
              <a:t>Willingness:</a:t>
            </a:r>
            <a:r>
              <a:rPr lang="zh-TW" altLang="en-US" dirty="0"/>
              <a:t> </a:t>
            </a:r>
            <a:r>
              <a:rPr lang="en-US" altLang="zh-TW" dirty="0"/>
              <a:t>covering training costs,</a:t>
            </a:r>
            <a:r>
              <a:rPr lang="zh-TW" altLang="en-US" dirty="0"/>
              <a:t> </a:t>
            </a:r>
            <a:r>
              <a:rPr lang="en-US" altLang="zh-TW" dirty="0"/>
              <a:t>providing certificate, public recognition/commendation</a:t>
            </a:r>
          </a:p>
          <a:p>
            <a:r>
              <a:rPr lang="en-US" altLang="zh-TW" dirty="0"/>
              <a:t>Professional knowledge: training schemes/programs jointly offered by universities and quality assurance agencies</a:t>
            </a:r>
            <a:r>
              <a:rPr lang="zh-TW" altLang="en-US" dirty="0"/>
              <a:t> </a:t>
            </a:r>
            <a:r>
              <a:rPr lang="en-US" altLang="zh-TW" dirty="0"/>
              <a:t>(consulting with student union)</a:t>
            </a:r>
          </a:p>
          <a:p>
            <a:r>
              <a:rPr lang="en-US" altLang="zh-TW" dirty="0"/>
              <a:t>Engagement channels: as assistant or observer within the review panel 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2AFEBF0-0573-4EA2-8C4A-B586C45F7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CD78-BC93-442C-862C-D902377ABA24}" type="slidenum">
              <a:rPr lang="zh-TW" altLang="en-US" smtClean="0"/>
              <a:pPr/>
              <a:t>14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457689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0EF3EF2-F475-4F64-91EF-A2D234DF0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Conclusions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FF2B7C7-5D1C-424D-B443-734A81541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/>
              <a:t>Take successful lessons from IQA to EQA</a:t>
            </a:r>
          </a:p>
          <a:p>
            <a:endParaRPr lang="en-US" altLang="zh-TW" dirty="0"/>
          </a:p>
          <a:p>
            <a:r>
              <a:rPr lang="en-US" altLang="zh-TW" dirty="0"/>
              <a:t>Adopt an incremental approach for EQA reviewers</a:t>
            </a:r>
          </a:p>
          <a:p>
            <a:endParaRPr lang="en-US" altLang="zh-TW" dirty="0"/>
          </a:p>
          <a:p>
            <a:r>
              <a:rPr lang="en-US" altLang="zh-TW" dirty="0"/>
              <a:t>Policy alignment among government, university and QA agency</a:t>
            </a:r>
          </a:p>
          <a:p>
            <a:endParaRPr lang="en-US" altLang="zh-TW" dirty="0"/>
          </a:p>
          <a:p>
            <a:r>
              <a:rPr lang="en-US" altLang="zh-TW" dirty="0"/>
              <a:t>Sufficient supporting mechanisms and phased strategies in next five to ten years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0BBBE35-8D85-4EA7-98B1-0DF410BA0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CD78-BC93-442C-862C-D902377ABA24}" type="slidenum">
              <a:rPr lang="zh-TW" altLang="en-US" smtClean="0"/>
              <a:pPr/>
              <a:t>15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62213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Outline of the presentation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How student union/association engages with the higher education governing in Taiwan (IQA)?</a:t>
            </a:r>
          </a:p>
          <a:p>
            <a:endParaRPr lang="en-US" altLang="zh-TW" dirty="0"/>
          </a:p>
          <a:p>
            <a:r>
              <a:rPr lang="en-US" altLang="zh-TW" dirty="0"/>
              <a:t>How student engagement should be supported and trained for external quality assurance? </a:t>
            </a:r>
          </a:p>
          <a:p>
            <a:endParaRPr lang="en-US" altLang="zh-TW" dirty="0"/>
          </a:p>
          <a:p>
            <a:pPr marL="0" indent="0" algn="ctr">
              <a:buNone/>
            </a:pPr>
            <a:r>
              <a:rPr lang="en-US" altLang="zh-TW" dirty="0"/>
              <a:t>Part of the data taken from the research project commissioned by the Youth Development Administration, MOE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37507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19AC106-4AF0-4C19-B4D5-BDF58F518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The fundamentals of student engagement: student unions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59C2A83-97B8-45CC-97E6-957D83159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/>
              <a:t>Student Union(</a:t>
            </a:r>
            <a:r>
              <a:rPr lang="zh-TW" altLang="en-US" dirty="0"/>
              <a:t>學生會</a:t>
            </a:r>
            <a:r>
              <a:rPr lang="en-US" altLang="zh-TW" dirty="0"/>
              <a:t>) </a:t>
            </a:r>
            <a:r>
              <a:rPr lang="en-US" altLang="zh-TW" dirty="0">
                <a:solidFill>
                  <a:srgbClr val="FF0000"/>
                </a:solidFill>
              </a:rPr>
              <a:t>is NOT </a:t>
            </a:r>
            <a:r>
              <a:rPr lang="en-US" altLang="zh-TW" dirty="0"/>
              <a:t>a legal entity. It is an ‘internal organization’ according to Article 33 of the University Act (</a:t>
            </a:r>
            <a:r>
              <a:rPr lang="zh-TW" altLang="en-US" dirty="0"/>
              <a:t>大學法</a:t>
            </a:r>
            <a:r>
              <a:rPr lang="en-US" altLang="zh-TW" dirty="0"/>
              <a:t>).</a:t>
            </a:r>
          </a:p>
          <a:p>
            <a:r>
              <a:rPr lang="en-US" altLang="zh-TW" dirty="0"/>
              <a:t>The Act requires university to help student establishing campus wide union through election.</a:t>
            </a:r>
          </a:p>
          <a:p>
            <a:r>
              <a:rPr lang="en-US" altLang="zh-TW" dirty="0"/>
              <a:t>Purpose: as ‘self-governing body’ (</a:t>
            </a:r>
            <a:r>
              <a:rPr lang="zh-TW" altLang="en-US" dirty="0"/>
              <a:t>自治組織</a:t>
            </a:r>
            <a:r>
              <a:rPr lang="en-US" altLang="zh-TW" dirty="0"/>
              <a:t>)</a:t>
            </a:r>
            <a:r>
              <a:rPr lang="zh-TW" altLang="en-US" dirty="0"/>
              <a:t> </a:t>
            </a:r>
            <a:r>
              <a:rPr lang="en-US" altLang="zh-TW" dirty="0"/>
              <a:t>, which is not clearly defined. However, it aims for ‘educational purpose’.</a:t>
            </a:r>
          </a:p>
          <a:p>
            <a:r>
              <a:rPr lang="en-US" altLang="zh-TW" dirty="0"/>
              <a:t>Legally, there are no differences from other student association, club or societies</a:t>
            </a:r>
          </a:p>
          <a:p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41B7B55-4526-4CFB-B4A6-6265283F5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CD78-BC93-442C-862C-D902377ABA24}" type="slidenum">
              <a:rPr lang="zh-TW" altLang="en-US" smtClean="0"/>
              <a:pPr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46614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BF59291-2CCB-46CE-96F5-F3E585EB0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Current practices: Student union’s features and characteristics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15238C4-464F-447E-A22D-585AD6F23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/>
              <a:t>They are NOT real union but </a:t>
            </a:r>
            <a:r>
              <a:rPr lang="en-US" altLang="zh-TW" dirty="0">
                <a:solidFill>
                  <a:srgbClr val="FF0000"/>
                </a:solidFill>
              </a:rPr>
              <a:t>volunteering organization </a:t>
            </a:r>
            <a:r>
              <a:rPr lang="en-US" altLang="zh-TW" dirty="0"/>
              <a:t>for self-governing. </a:t>
            </a:r>
          </a:p>
          <a:p>
            <a:r>
              <a:rPr lang="en-US" altLang="zh-TW" dirty="0"/>
              <a:t>Student pays for membership fee as member of union (non-compulsory)</a:t>
            </a:r>
          </a:p>
          <a:p>
            <a:r>
              <a:rPr lang="en-US" altLang="zh-TW" dirty="0"/>
              <a:t>Legally not independent,</a:t>
            </a:r>
            <a:r>
              <a:rPr lang="zh-TW" altLang="en-US" dirty="0"/>
              <a:t> </a:t>
            </a:r>
            <a:r>
              <a:rPr lang="en-US" altLang="zh-TW" dirty="0"/>
              <a:t>but </a:t>
            </a:r>
            <a:r>
              <a:rPr lang="en-US" altLang="zh-TW" dirty="0">
                <a:solidFill>
                  <a:srgbClr val="FF0000"/>
                </a:solidFill>
              </a:rPr>
              <a:t>financial and operational to be independent</a:t>
            </a:r>
            <a:r>
              <a:rPr lang="en-US" altLang="zh-TW" dirty="0"/>
              <a:t> within the university (free from the administration and management of the university).</a:t>
            </a:r>
          </a:p>
          <a:p>
            <a:r>
              <a:rPr lang="en-US" altLang="zh-TW" dirty="0"/>
              <a:t>Currently, several student unions are keen to position themselves either as </a:t>
            </a:r>
            <a:r>
              <a:rPr lang="en-US" altLang="zh-TW" dirty="0">
                <a:solidFill>
                  <a:srgbClr val="FF0000"/>
                </a:solidFill>
              </a:rPr>
              <a:t>‘student-right centered’ (</a:t>
            </a:r>
            <a:r>
              <a:rPr lang="zh-TW" altLang="en-US" dirty="0">
                <a:solidFill>
                  <a:srgbClr val="FF0000"/>
                </a:solidFill>
              </a:rPr>
              <a:t>學生權利派</a:t>
            </a:r>
            <a:r>
              <a:rPr lang="en-US" altLang="zh-TW" dirty="0">
                <a:solidFill>
                  <a:srgbClr val="FF0000"/>
                </a:solidFill>
              </a:rPr>
              <a:t>)</a:t>
            </a:r>
            <a:r>
              <a:rPr lang="en-US" altLang="zh-TW" dirty="0"/>
              <a:t>  or as ‘activities centered’ (</a:t>
            </a:r>
            <a:r>
              <a:rPr lang="zh-TW" altLang="en-US" dirty="0"/>
              <a:t>活動派</a:t>
            </a:r>
            <a:r>
              <a:rPr lang="en-US" altLang="zh-TW" dirty="0"/>
              <a:t>)</a:t>
            </a:r>
          </a:p>
          <a:p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9225B47-1A60-43C3-9791-73FBF198E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CD78-BC93-442C-862C-D902377ABA24}" type="slidenum">
              <a:rPr lang="zh-TW" altLang="en-US" smtClean="0"/>
              <a:pPr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61267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EE611FB-D0CE-47FC-AE2B-79AD01982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Current focuses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8B5247C-24D5-4067-9485-DA61A48D1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/>
              <a:t>For the past three decades</a:t>
            </a:r>
            <a:r>
              <a:rPr lang="en-US" altLang="zh-TW" dirty="0">
                <a:solidFill>
                  <a:srgbClr val="FF0000"/>
                </a:solidFill>
              </a:rPr>
              <a:t>, student unions </a:t>
            </a:r>
            <a:r>
              <a:rPr lang="en-US" altLang="zh-TW" dirty="0"/>
              <a:t>in Taiwan have played significant role in launching protests/strikes in social, cultural, environmental, economic and educational issues. </a:t>
            </a:r>
          </a:p>
          <a:p>
            <a:r>
              <a:rPr lang="en-US" altLang="zh-TW" dirty="0"/>
              <a:t>For the former approach, it is highly related to the </a:t>
            </a:r>
            <a:r>
              <a:rPr lang="en-US" altLang="zh-TW" dirty="0">
                <a:solidFill>
                  <a:srgbClr val="FF0000"/>
                </a:solidFill>
              </a:rPr>
              <a:t>learning quality assurance</a:t>
            </a:r>
            <a:r>
              <a:rPr lang="en-US" altLang="zh-TW" dirty="0"/>
              <a:t> for students.</a:t>
            </a:r>
          </a:p>
          <a:p>
            <a:r>
              <a:rPr lang="en-US" altLang="zh-TW" dirty="0"/>
              <a:t>Particularly, Student union pays more attentions to the academic rules/regulations (</a:t>
            </a:r>
            <a:r>
              <a:rPr lang="zh-TW" altLang="en-US" dirty="0"/>
              <a:t>學則</a:t>
            </a:r>
            <a:r>
              <a:rPr lang="en-US" altLang="zh-TW" dirty="0"/>
              <a:t>), participation into major committees, students accommodation, security, and learning facilities etc. 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1FA2C41-3BEA-4831-8601-08818D852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CD78-BC93-442C-862C-D902377ABA24}" type="slidenum">
              <a:rPr lang="zh-TW" altLang="en-US" smtClean="0"/>
              <a:pPr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47931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138E90B-4BEA-4623-A7F9-6C7BF3911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Student engagement and higher education governing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3F88F1E-2211-4D6E-989C-BC984EB7C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Students are authorized by the University Act to participate the </a:t>
            </a:r>
            <a:r>
              <a:rPr lang="en-US" altLang="zh-TW" dirty="0">
                <a:solidFill>
                  <a:srgbClr val="FF0000"/>
                </a:solidFill>
              </a:rPr>
              <a:t>University Affairs Council (UAC, </a:t>
            </a:r>
            <a:r>
              <a:rPr lang="zh-TW" altLang="en-US" dirty="0">
                <a:solidFill>
                  <a:srgbClr val="FF0000"/>
                </a:solidFill>
              </a:rPr>
              <a:t>校務會議</a:t>
            </a:r>
            <a:r>
              <a:rPr lang="en-US" altLang="zh-TW" dirty="0">
                <a:solidFill>
                  <a:srgbClr val="FF0000"/>
                </a:solidFill>
              </a:rPr>
              <a:t>), </a:t>
            </a:r>
            <a:r>
              <a:rPr lang="en-US" altLang="zh-TW" dirty="0"/>
              <a:t>which is composed of all kinds of representatives.</a:t>
            </a:r>
          </a:p>
          <a:p>
            <a:r>
              <a:rPr lang="en-US" altLang="zh-TW" dirty="0"/>
              <a:t>In this critical decision-making body, a minimum of </a:t>
            </a:r>
            <a:r>
              <a:rPr lang="en-US" altLang="zh-TW" dirty="0">
                <a:solidFill>
                  <a:srgbClr val="FF0000"/>
                </a:solidFill>
              </a:rPr>
              <a:t>10% of the members </a:t>
            </a:r>
            <a:r>
              <a:rPr lang="en-US" altLang="zh-TW" dirty="0"/>
              <a:t>must be students (student unions would like to raise it to 20%).</a:t>
            </a:r>
          </a:p>
          <a:p>
            <a:r>
              <a:rPr lang="en-US" altLang="zh-TW" dirty="0"/>
              <a:t>The following factors influence the students engagement with UAC: </a:t>
            </a:r>
            <a:r>
              <a:rPr lang="en-US" altLang="zh-TW" dirty="0">
                <a:solidFill>
                  <a:srgbClr val="FF0000"/>
                </a:solidFill>
              </a:rPr>
              <a:t>Time, willingness and professional knowledge</a:t>
            </a:r>
            <a:r>
              <a:rPr lang="en-US" altLang="zh-TW" dirty="0"/>
              <a:t>.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8841A5E-0103-403C-B9C2-05E979983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CD78-BC93-442C-862C-D902377ABA24}" type="slidenum">
              <a:rPr lang="zh-TW" altLang="en-US" smtClean="0"/>
              <a:pPr/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74063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514C67A-B7A9-48B3-BB31-7F6A2F2F9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Current forms of student engagement 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8800E32-C261-4E80-86C7-5CA0C635D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/>
              <a:t>Department level: general</a:t>
            </a:r>
            <a:r>
              <a:rPr lang="zh-TW" altLang="en-US" dirty="0"/>
              <a:t> </a:t>
            </a:r>
            <a:r>
              <a:rPr lang="en-US" altLang="zh-TW" dirty="0"/>
              <a:t>committee(</a:t>
            </a:r>
            <a:r>
              <a:rPr lang="zh-TW" altLang="en-US" dirty="0"/>
              <a:t>系所務會議</a:t>
            </a:r>
            <a:r>
              <a:rPr lang="en-US" altLang="zh-TW" dirty="0"/>
              <a:t>), curriculum committee(</a:t>
            </a:r>
            <a:r>
              <a:rPr lang="zh-TW" altLang="en-US" dirty="0"/>
              <a:t>課程委員會</a:t>
            </a:r>
            <a:r>
              <a:rPr lang="en-US" altLang="zh-TW" dirty="0"/>
              <a:t>)</a:t>
            </a:r>
            <a:r>
              <a:rPr lang="zh-TW" altLang="en-US" dirty="0"/>
              <a:t>、</a:t>
            </a:r>
            <a:r>
              <a:rPr lang="en-US" altLang="zh-TW" dirty="0"/>
              <a:t>library committee(</a:t>
            </a:r>
            <a:r>
              <a:rPr lang="zh-TW" altLang="en-US" dirty="0"/>
              <a:t>圖書委員會</a:t>
            </a:r>
            <a:r>
              <a:rPr lang="en-US" altLang="zh-TW" dirty="0"/>
              <a:t>) etc.</a:t>
            </a:r>
            <a:r>
              <a:rPr lang="zh-TW" altLang="en-US" dirty="0"/>
              <a:t> </a:t>
            </a:r>
            <a:endParaRPr lang="en-US" altLang="zh-TW" dirty="0"/>
          </a:p>
          <a:p>
            <a:r>
              <a:rPr lang="en-US" altLang="zh-TW" dirty="0"/>
              <a:t>College level: fewer participation</a:t>
            </a:r>
            <a:r>
              <a:rPr lang="zh-TW" altLang="en-US" dirty="0"/>
              <a:t> </a:t>
            </a:r>
            <a:r>
              <a:rPr lang="en-US" altLang="zh-TW" dirty="0"/>
              <a:t>as it used to be a intermediate unit only. Now it is getting important. </a:t>
            </a:r>
          </a:p>
          <a:p>
            <a:r>
              <a:rPr lang="en-US" altLang="zh-TW" dirty="0"/>
              <a:t>Student Union mainly </a:t>
            </a:r>
            <a:r>
              <a:rPr lang="en-US" altLang="zh-TW" dirty="0">
                <a:solidFill>
                  <a:srgbClr val="FF0000"/>
                </a:solidFill>
              </a:rPr>
              <a:t>targets at the university level participation</a:t>
            </a:r>
            <a:r>
              <a:rPr lang="en-US" altLang="zh-TW" dirty="0"/>
              <a:t>. </a:t>
            </a:r>
          </a:p>
          <a:p>
            <a:r>
              <a:rPr lang="en-US" altLang="zh-TW" dirty="0"/>
              <a:t>University level (except UAC): almost of kind of committees such as financial audit, R&amp;D, academic affairs, gender equality, international activities</a:t>
            </a:r>
            <a:r>
              <a:rPr lang="zh-TW" altLang="en-US" dirty="0"/>
              <a:t> </a:t>
            </a:r>
            <a:r>
              <a:rPr lang="en-US" altLang="zh-TW" dirty="0"/>
              <a:t>etc.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86A62F6-162B-42A3-AE6C-9081866C9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CD78-BC93-442C-862C-D902377ABA24}" type="slidenum">
              <a:rPr lang="zh-TW" altLang="en-US" smtClean="0"/>
              <a:pPr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1424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C74976C-A4C3-4D46-92C8-6A34D6854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Initial observation of student engagement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8A5100A-5F10-4080-896D-BFE4E3349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/>
              <a:t>Taiwan is </a:t>
            </a:r>
            <a:r>
              <a:rPr lang="en-US" altLang="zh-TW" dirty="0">
                <a:solidFill>
                  <a:srgbClr val="FF0000"/>
                </a:solidFill>
              </a:rPr>
              <a:t>increasingly inclusive for student engagement </a:t>
            </a:r>
            <a:r>
              <a:rPr lang="en-US" altLang="zh-TW" dirty="0"/>
              <a:t>through University Act and internal arrangement of student union</a:t>
            </a:r>
            <a:r>
              <a:rPr lang="zh-TW" altLang="en-US" dirty="0"/>
              <a:t> </a:t>
            </a:r>
            <a:r>
              <a:rPr lang="en-US" altLang="zh-TW" dirty="0"/>
              <a:t>at the university level.</a:t>
            </a:r>
          </a:p>
          <a:p>
            <a:r>
              <a:rPr lang="en-US" altLang="zh-TW" dirty="0"/>
              <a:t>The student unions at some major universities emphasize ‘student-right centered’ (</a:t>
            </a:r>
            <a:r>
              <a:rPr lang="zh-TW" altLang="en-US" dirty="0"/>
              <a:t>學權派</a:t>
            </a:r>
            <a:r>
              <a:rPr lang="en-US" altLang="zh-TW" dirty="0"/>
              <a:t>) while the others face more obstacles and challenges as indicated previously.</a:t>
            </a:r>
          </a:p>
          <a:p>
            <a:r>
              <a:rPr lang="en-US" altLang="zh-TW" dirty="0"/>
              <a:t>Nevertheless, program/department evaluation undertaken by HEEACT and TAEA(</a:t>
            </a:r>
            <a:r>
              <a:rPr lang="zh-TW" altLang="en-US" dirty="0"/>
              <a:t>台評會</a:t>
            </a:r>
            <a:r>
              <a:rPr lang="en-US" altLang="zh-TW" dirty="0"/>
              <a:t>) has </a:t>
            </a:r>
            <a:r>
              <a:rPr lang="en-US" altLang="zh-TW" dirty="0">
                <a:solidFill>
                  <a:srgbClr val="FF0000"/>
                </a:solidFill>
              </a:rPr>
              <a:t>included student engagement as indicator</a:t>
            </a:r>
            <a:r>
              <a:rPr lang="en-US" altLang="zh-TW" dirty="0"/>
              <a:t>.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EA557B7-6C8A-4625-B1B4-5ADEE2414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CD78-BC93-442C-862C-D902377ABA24}" type="slidenum">
              <a:rPr lang="zh-TW" altLang="en-US" smtClean="0"/>
              <a:pPr/>
              <a:t>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74712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63814D9-A9E8-4AFA-A8FE-8E36996AA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75820EF-D1FE-41E1-89B2-380D23DD2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zh-TW" dirty="0"/>
          </a:p>
          <a:p>
            <a:pPr marL="0" indent="0" algn="ctr">
              <a:buNone/>
            </a:pPr>
            <a:r>
              <a:rPr lang="en-US" altLang="zh-TW" sz="4400" b="1" dirty="0"/>
              <a:t>Moving from student-right centered to </a:t>
            </a:r>
          </a:p>
          <a:p>
            <a:pPr marL="0" indent="0" algn="ctr">
              <a:buNone/>
            </a:pPr>
            <a:r>
              <a:rPr lang="en-US" altLang="zh-TW" sz="4400" b="1" dirty="0"/>
              <a:t>quality assurance</a:t>
            </a:r>
            <a:endParaRPr lang="zh-TW" altLang="en-US" sz="4400" b="1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1550860-899F-464C-BCB5-BE3390ABE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CD78-BC93-442C-862C-D902377ABA24}" type="slidenum">
              <a:rPr lang="zh-TW" altLang="en-US" smtClean="0"/>
              <a:pPr/>
              <a:t>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85836780"/>
      </p:ext>
    </p:extLst>
  </p:cSld>
  <p:clrMapOvr>
    <a:masterClrMapping/>
  </p:clrMapOvr>
</p:sld>
</file>

<file path=ppt/theme/theme1.xml><?xml version="1.0" encoding="utf-8"?>
<a:theme xmlns:a="http://schemas.openxmlformats.org/drawingml/2006/main" name="校景">
  <a:themeElements>
    <a:clrScheme name="自訂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國立中正大學">
      <a:majorFont>
        <a:latin typeface="Century Gothic"/>
        <a:ea typeface="微軟正黑體"/>
        <a:cs typeface=""/>
      </a:majorFont>
      <a:minorFont>
        <a:latin typeface="Century Gothic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4906</TotalTime>
  <Words>979</Words>
  <Application>Microsoft Office PowerPoint</Application>
  <PresentationFormat>寬螢幕</PresentationFormat>
  <Paragraphs>96</Paragraphs>
  <Slides>15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3" baseType="lpstr">
      <vt:lpstr>微軟正黑體</vt:lpstr>
      <vt:lpstr>新細明體</vt:lpstr>
      <vt:lpstr>標楷體</vt:lpstr>
      <vt:lpstr>Arial</vt:lpstr>
      <vt:lpstr>Calibri</vt:lpstr>
      <vt:lpstr>Century Gothic</vt:lpstr>
      <vt:lpstr>Wingdings</vt:lpstr>
      <vt:lpstr>校景</vt:lpstr>
      <vt:lpstr>Student Engagement in Higher Education Governing in Taiwan: Student Union and Its crucial Role</vt:lpstr>
      <vt:lpstr>Outline of the presentation</vt:lpstr>
      <vt:lpstr>The fundamentals of student engagement: student unions</vt:lpstr>
      <vt:lpstr>Current practices: Student union’s features and characteristics</vt:lpstr>
      <vt:lpstr>Current focuses</vt:lpstr>
      <vt:lpstr>Student engagement and higher education governing</vt:lpstr>
      <vt:lpstr>Current forms of student engagement </vt:lpstr>
      <vt:lpstr>Initial observation of student engagement</vt:lpstr>
      <vt:lpstr>PowerPoint 簡報</vt:lpstr>
      <vt:lpstr>UK quality code for student engagement (QAA)</vt:lpstr>
      <vt:lpstr>Main areas for student engagement (QAA)</vt:lpstr>
      <vt:lpstr>What we have at Internal QA?</vt:lpstr>
      <vt:lpstr>Challenges ahead for student as external reviewer at EQA (social agendas)? </vt:lpstr>
      <vt:lpstr>Social support and training development for students (practical issues)</vt:lpstr>
      <vt:lpstr>Conclusions</vt:lpstr>
    </vt:vector>
  </TitlesOfParts>
  <Company>CCU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胡惠婷;蕭</dc:creator>
  <cp:lastModifiedBy>Admin</cp:lastModifiedBy>
  <cp:revision>508</cp:revision>
  <cp:lastPrinted>2017-06-16T06:41:55Z</cp:lastPrinted>
  <dcterms:created xsi:type="dcterms:W3CDTF">2016-05-18T06:11:41Z</dcterms:created>
  <dcterms:modified xsi:type="dcterms:W3CDTF">2023-10-18T15:14:44Z</dcterms:modified>
</cp:coreProperties>
</file>